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69" r:id="rId2"/>
    <p:sldId id="261" r:id="rId3"/>
    <p:sldId id="271" r:id="rId4"/>
    <p:sldId id="270" r:id="rId5"/>
    <p:sldId id="273" r:id="rId6"/>
    <p:sldId id="265" r:id="rId7"/>
    <p:sldId id="266" r:id="rId8"/>
    <p:sldId id="267" r:id="rId9"/>
    <p:sldId id="278" r:id="rId10"/>
    <p:sldId id="277" r:id="rId11"/>
    <p:sldId id="276" r:id="rId12"/>
    <p:sldId id="275" r:id="rId13"/>
    <p:sldId id="287" r:id="rId14"/>
    <p:sldId id="283" r:id="rId15"/>
    <p:sldId id="280" r:id="rId16"/>
    <p:sldId id="279" r:id="rId17"/>
    <p:sldId id="292" r:id="rId18"/>
    <p:sldId id="298" r:id="rId19"/>
    <p:sldId id="299" r:id="rId20"/>
    <p:sldId id="300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0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862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6536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34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3710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176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98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55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763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277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14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Shape 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325" y="-98850"/>
            <a:ext cx="120966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3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.desmos.com/calculator/snxmbvfal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tudent.desmos.com/" TargetMode="External"/><Relationship Id="rId5" Type="http://schemas.openxmlformats.org/officeDocument/2006/relationships/hyperlink" Target="https://teacher.desmos.com/" TargetMode="External"/><Relationship Id="rId4" Type="http://schemas.openxmlformats.org/officeDocument/2006/relationships/hyperlink" Target="https://www.desmos.com/calculato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.desmos.com/custom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reencast-o-matic.com/accoun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249520" y="1049982"/>
            <a:ext cx="9336600" cy="17605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3F3F3"/>
                </a:solidFill>
              </a:rPr>
              <a:t>Using Technology for Interactive STEM Applications</a:t>
            </a:r>
            <a:r>
              <a:rPr lang="en" dirty="0">
                <a:solidFill>
                  <a:srgbClr val="F3F3F3"/>
                </a:solidFill>
              </a:rPr>
              <a:t> </a:t>
            </a:r>
            <a:endParaRPr dirty="0">
              <a:solidFill>
                <a:srgbClr val="F3F3F3"/>
              </a:solidFill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493746" y="2891393"/>
            <a:ext cx="8650254" cy="11823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3D85C6"/>
                </a:solidFill>
              </a:rPr>
              <a:t>Lucie Mingla</a:t>
            </a:r>
            <a:endParaRPr sz="2400" dirty="0">
              <a:solidFill>
                <a:srgbClr val="3D85C6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3D85C6"/>
                </a:solidFill>
              </a:rPr>
              <a:t>Department of Mathematics</a:t>
            </a:r>
            <a:endParaRPr sz="2400" dirty="0">
              <a:solidFill>
                <a:srgbClr val="3D85C6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3D85C6"/>
                </a:solidFill>
              </a:rPr>
              <a:t> New York City College of Technology, CUNY</a:t>
            </a:r>
            <a:endParaRPr sz="2400" dirty="0">
              <a:solidFill>
                <a:srgbClr val="3D85C6"/>
              </a:solidFill>
            </a:endParaRP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406" y="182361"/>
            <a:ext cx="5690675" cy="668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030" y="4299461"/>
            <a:ext cx="2682875" cy="79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434005-4A99-4C53-B261-74F76348AD81}"/>
              </a:ext>
            </a:extLst>
          </p:cNvPr>
          <p:cNvSpPr/>
          <p:nvPr/>
        </p:nvSpPr>
        <p:spPr>
          <a:xfrm>
            <a:off x="7042243" y="4403373"/>
            <a:ext cx="2682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latin typeface="wf_segoe-ui_normal"/>
              </a:rPr>
              <a:t>Metro </a:t>
            </a:r>
            <a:r>
              <a:rPr lang="en-US" sz="3200" dirty="0" err="1">
                <a:solidFill>
                  <a:srgbClr val="333333"/>
                </a:solidFill>
                <a:latin typeface="wf_segoe-ui_normal"/>
              </a:rPr>
              <a:t>NExT</a:t>
            </a:r>
            <a:r>
              <a:rPr lang="en-US" dirty="0">
                <a:solidFill>
                  <a:srgbClr val="333333"/>
                </a:solidFill>
                <a:latin typeface="wf_segoe-ui_normal"/>
              </a:rPr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459958" y="0"/>
            <a:ext cx="8520600" cy="764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Games in </a:t>
            </a:r>
            <a:r>
              <a:rPr lang="en-US" dirty="0" err="1">
                <a:solidFill>
                  <a:schemeClr val="bg1"/>
                </a:solidFill>
              </a:rPr>
              <a:t>WeBWork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s://lh4.googleusercontent.com/rO5qc7XfESv66VlFXgakks44c9GQo4wU7jtQ35l8nXxY7YgtXEZwacg5K2iIuFDqgiKFAes4_Y_r7RmkLmUvrgm0Wr_V8_YJxdZf0LJxosbK9YV7f_BqudbAiRTzZaqCkM48uGAlayg">
            <a:extLst>
              <a:ext uri="{FF2B5EF4-FFF2-40B4-BE49-F238E27FC236}">
                <a16:creationId xmlns:a16="http://schemas.microsoft.com/office/drawing/2014/main" id="{270F92B7-E576-494A-8EF4-675EA493C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216" y="682387"/>
            <a:ext cx="5766178" cy="4446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587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535021" y="59548"/>
            <a:ext cx="8267785" cy="6884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Class Achievements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subTitle" idx="1"/>
          </p:nvPr>
        </p:nvSpPr>
        <p:spPr>
          <a:xfrm>
            <a:off x="2169994" y="2891125"/>
            <a:ext cx="524074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C47077-65D0-4D3D-99C4-134904ED7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245" y="588051"/>
            <a:ext cx="6369336" cy="471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8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459958" y="202850"/>
            <a:ext cx="8520600" cy="6979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Individual Achievements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s://lh3.googleusercontent.com/exRRd1GA58pXH0ONkY89XSEGTMqMrnhwqa0BphAueX7cpWl7j2-MCmKTWladE3mh7ah-3rofZZ9qrCdWAqq_PwJZp-CTi_GIxS96vFBB49wD6QqN4wFeLwHl9RlvXzFdRQxrtWsFaOA">
            <a:extLst>
              <a:ext uri="{FF2B5EF4-FFF2-40B4-BE49-F238E27FC236}">
                <a16:creationId xmlns:a16="http://schemas.microsoft.com/office/drawing/2014/main" id="{8E0E191C-0DF9-4D51-A0A4-D4143F8E5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805" y="812042"/>
            <a:ext cx="5385367" cy="4217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7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459958" y="202850"/>
            <a:ext cx="9598442" cy="8616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Guiding in Class, Using I pod-s or tablets</a:t>
            </a:r>
            <a:endParaRPr sz="4000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s://lh4.googleusercontent.com/YTNI2YH5URalPKYIZEMBc-Bohcw9f_qmBBM2pL8qogKOoWTAGlJIo6-n4kash5JeB5-KBPQoaE8ja1oYHtegh2GY5ggc5IkK5hmZYdfwoLHmYabhr3AANGNTF3qevJoTh_2ABFR7bxY">
            <a:extLst>
              <a:ext uri="{FF2B5EF4-FFF2-40B4-BE49-F238E27FC236}">
                <a16:creationId xmlns:a16="http://schemas.microsoft.com/office/drawing/2014/main" id="{2BAA3030-E1BA-471A-96AD-CF194063F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46" y="1126229"/>
            <a:ext cx="7408602" cy="3814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74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E52ED4-E7E2-4C5D-994C-030DA10A4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79" y="0"/>
            <a:ext cx="76905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42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147227-18FF-430F-AFB4-9F26B29F2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2" y="0"/>
            <a:ext cx="9144000" cy="512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8274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412191" y="325680"/>
            <a:ext cx="8520600" cy="9708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Using desmos.com online graphing calculator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subTitle" idx="1"/>
          </p:nvPr>
        </p:nvSpPr>
        <p:spPr>
          <a:xfrm>
            <a:off x="320722" y="1173708"/>
            <a:ext cx="9389659" cy="21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Graphing live, observing and discovering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Have links ready for specific topic (example observing Riemann sums 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Using activities that others have created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Customize your own activity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CC5BF7-71AC-41EB-B868-22520D599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46" y="3420536"/>
            <a:ext cx="1655288" cy="16683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666E2D-9A86-42AA-9444-8466C685E109}"/>
              </a:ext>
            </a:extLst>
          </p:cNvPr>
          <p:cNvSpPr/>
          <p:nvPr/>
        </p:nvSpPr>
        <p:spPr>
          <a:xfrm>
            <a:off x="3224495" y="3471936"/>
            <a:ext cx="38791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/>
              </a:rPr>
              <a:t>https://www.desmos.com/calculator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5"/>
              </a:rPr>
              <a:t>https://teacher.desmos.com/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6"/>
              </a:rPr>
              <a:t>https://student.desmos.com/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7"/>
              </a:rPr>
              <a:t>https://www.desmos.com/calculator/snxmbvfall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2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subTitle" idx="1"/>
          </p:nvPr>
        </p:nvSpPr>
        <p:spPr>
          <a:xfrm>
            <a:off x="1070100" y="2891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121">
            <a:extLst>
              <a:ext uri="{FF2B5EF4-FFF2-40B4-BE49-F238E27FC236}">
                <a16:creationId xmlns:a16="http://schemas.microsoft.com/office/drawing/2014/main" id="{E1413C0B-8FFF-4590-85EE-FD3912B0AF9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6068" y="124754"/>
            <a:ext cx="8571469" cy="21183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Picture 2" descr="https://lh3.googleusercontent.com/hh0Np7QTOUoxIVoFdsWY70uvjVkzSbQRr1-MrG3MDkMU7gtSUT0l1DGMisicCx23cqsTZTZwIkRYuqy8WG2MSk3DzPErpP0nmZ28Hgpab33HH7IPZlUP8WTsm2Ec-ChsvhxwrnweUmcFG2mYzw">
            <a:extLst>
              <a:ext uri="{FF2B5EF4-FFF2-40B4-BE49-F238E27FC236}">
                <a16:creationId xmlns:a16="http://schemas.microsoft.com/office/drawing/2014/main" id="{C9BF989F-FF48-40EB-9F47-C00DF873A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01" y="29854"/>
            <a:ext cx="9436878" cy="5083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785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lh5.googleusercontent.com/qidnHu9kzDsRFXzZYpns-zeB0invYkoyjcp6eBgB9UFFWDLdDqtkJFhGKLT7x3rM7dDpI6iFv21DWTb69tlkJH9LvF1h8vfDuZpoMuvs2RM95ChHyYwN6QgWvExa6S8MpuY18gV1x0vNhuA2ZQ">
            <a:extLst>
              <a:ext uri="{FF2B5EF4-FFF2-40B4-BE49-F238E27FC236}">
                <a16:creationId xmlns:a16="http://schemas.microsoft.com/office/drawing/2014/main" id="{363C8A59-FAD1-42C5-AEC1-A2581AD19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0"/>
            <a:ext cx="8777287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132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CE5211-D105-4B4D-B54E-13AFBBD93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98" y="0"/>
            <a:ext cx="7832538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978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459958" y="202851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OG Interactive Seminars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129653" y="1269242"/>
            <a:ext cx="5070144" cy="3507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Active Learning Strategies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OER-s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Games in the classroom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Flipped classroom(Videos)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Introduction to </a:t>
            </a:r>
            <a:r>
              <a:rPr lang="en-US" dirty="0" err="1">
                <a:solidFill>
                  <a:schemeClr val="bg1"/>
                </a:solidFill>
              </a:rPr>
              <a:t>WeBWork</a:t>
            </a:r>
            <a:endParaRPr lang="en-US" dirty="0">
              <a:solidFill>
                <a:schemeClr val="bg1"/>
              </a:solidFill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Using Desmos and  </a:t>
            </a:r>
            <a:r>
              <a:rPr lang="en-US" dirty="0" err="1">
                <a:solidFill>
                  <a:schemeClr val="bg1"/>
                </a:solidFill>
              </a:rPr>
              <a:t>OpenLab</a:t>
            </a:r>
            <a:r>
              <a:rPr lang="en-US" dirty="0">
                <a:solidFill>
                  <a:schemeClr val="bg1"/>
                </a:solidFill>
              </a:rPr>
              <a:t> for interactive activities and enrichment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62EC1E-2345-4B22-A38C-847263378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62" y="1269242"/>
            <a:ext cx="4705472" cy="350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A28707-7A29-4016-AAE8-B1299C5B1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617" y="5207191"/>
            <a:ext cx="2320689" cy="836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26E7F-A3CD-4C2F-B013-FCCFC8C95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009" y="178192"/>
            <a:ext cx="8607104" cy="74185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 takeaways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A59560-581F-41CE-9D4C-7AD70CCA8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09" y="2366962"/>
            <a:ext cx="1057275" cy="409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57874C-DAE3-453A-97F4-99FD13558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09" y="1242824"/>
            <a:ext cx="1057275" cy="40957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9835D68-F507-4C64-9255-58E715A33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922" y="1022999"/>
            <a:ext cx="9512491" cy="4279156"/>
          </a:xfrm>
        </p:spPr>
        <p:txBody>
          <a:bodyPr/>
          <a:lstStyle/>
          <a:p>
            <a:pPr marL="114300" indent="0"/>
            <a:r>
              <a:rPr lang="en-US" sz="2400" dirty="0">
                <a:solidFill>
                  <a:schemeClr val="bg1"/>
                </a:solidFill>
              </a:rPr>
              <a:t>The tool has a value when there is a meaningful relationship between the educational technology and pedagogy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1FB0E-1A23-4626-BCB6-E13C3992B3C0}"/>
              </a:ext>
            </a:extLst>
          </p:cNvPr>
          <p:cNvSpPr/>
          <p:nvPr/>
        </p:nvSpPr>
        <p:spPr>
          <a:xfrm>
            <a:off x="186069" y="4881890"/>
            <a:ext cx="3009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https://teacher.desmos.com/custom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Key | Free Stock Photo | Illustration of a key | # 14460">
            <a:extLst>
              <a:ext uri="{FF2B5EF4-FFF2-40B4-BE49-F238E27FC236}">
                <a16:creationId xmlns:a16="http://schemas.microsoft.com/office/drawing/2014/main" id="{AF1869DC-C6C0-4CD0-ADB0-EF771BC89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990" y="168004"/>
            <a:ext cx="1237313" cy="5846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6B3FF0-D801-4820-B37D-956B8093F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09" y="3419638"/>
            <a:ext cx="1057275" cy="4095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1A10AE9-E9BC-4020-B790-0516FB97A7B8}"/>
              </a:ext>
            </a:extLst>
          </p:cNvPr>
          <p:cNvSpPr/>
          <p:nvPr/>
        </p:nvSpPr>
        <p:spPr>
          <a:xfrm>
            <a:off x="1536771" y="2204778"/>
            <a:ext cx="8400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We should start with curricula of the course, then identify strategies and the technologies that help achieving the goals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FC8E7F-63BA-4F9D-BA9B-F9316ED8FF22}"/>
              </a:ext>
            </a:extLst>
          </p:cNvPr>
          <p:cNvSpPr/>
          <p:nvPr/>
        </p:nvSpPr>
        <p:spPr>
          <a:xfrm>
            <a:off x="1461709" y="3312230"/>
            <a:ext cx="84001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Open Educational Resources provide an opportunity for a richer teaching strategies and pedagogy, and integrating technology into courses with the goal of student centered philosophies of teaching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C815B-795E-4A54-88E6-3CC09810155C}"/>
              </a:ext>
            </a:extLst>
          </p:cNvPr>
          <p:cNvSpPr/>
          <p:nvPr/>
        </p:nvSpPr>
        <p:spPr>
          <a:xfrm>
            <a:off x="5199796" y="46080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https://openlab.citytech.cuny.edu/groups/college-algebra-and-trigonometry/</a:t>
            </a:r>
          </a:p>
        </p:txBody>
      </p:sp>
    </p:spTree>
    <p:extLst>
      <p:ext uri="{BB962C8B-B14F-4D97-AF65-F5344CB8AC3E}">
        <p14:creationId xmlns:p14="http://schemas.microsoft.com/office/powerpoint/2010/main" val="19895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3.googleusercontent.com/TbrLwKCdMc_lzwUoHqE1BBeI1FoZeQDwlAhJGZD6ULOVVSR2XkKcFjoic3nix1uX_JfiBbYAipnV4anwzazYbKgMq_uYytWRNZU99FOxAxfnUJYM6zTJd7eqyiVYrocTY59kFFQ6ihw">
            <a:extLst>
              <a:ext uri="{FF2B5EF4-FFF2-40B4-BE49-F238E27FC236}">
                <a16:creationId xmlns:a16="http://schemas.microsoft.com/office/drawing/2014/main" id="{2882A60D-2058-4F84-AF94-8E45BE343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43"/>
            <a:ext cx="9144000" cy="5078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23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4.googleusercontent.com/jZ1CgWZkbzqWijcNi9Es0_NNVZNjGsg5223K-JXaMBbqXDHyjR-giJn_pTY91-z-IpAaliRlIgVXN62-yOlaszYHC9dAEZw6dK0sH27TbaDoLClynWD7t5nsS0ygDk4iRxfY6MBAcxg">
            <a:extLst>
              <a:ext uri="{FF2B5EF4-FFF2-40B4-BE49-F238E27FC236}">
                <a16:creationId xmlns:a16="http://schemas.microsoft.com/office/drawing/2014/main" id="{83167E94-A3D9-483D-B99F-ECFA01768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3462" cy="5820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6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6.googleusercontent.com/z7_y3WXheMeadycoXSyBOXNDoCd6WkzurtuCIrkOOPaG3fo6o1ngV2fc_rdJB-BhJs1bVKvLDiS7YA5LDDrbDdxYFAIILRXt_etZNb7zR54KLT9wuDa1h5y6e0pXXSNSfdjoMvkJklA">
            <a:extLst>
              <a:ext uri="{FF2B5EF4-FFF2-40B4-BE49-F238E27FC236}">
                <a16:creationId xmlns:a16="http://schemas.microsoft.com/office/drawing/2014/main" id="{243270AD-24F0-45AD-B364-1B3499003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E9FE9D-E464-4500-918B-1977E7BB29D1}"/>
              </a:ext>
            </a:extLst>
          </p:cNvPr>
          <p:cNvSpPr/>
          <p:nvPr/>
        </p:nvSpPr>
        <p:spPr>
          <a:xfrm>
            <a:off x="5719747" y="4420198"/>
            <a:ext cx="3297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Arial" panose="020B0604020202020204" pitchFamily="34" charset="0"/>
                <a:hlinkClick r:id="rId3"/>
              </a:rPr>
              <a:t>https://screencast-o-matic.com/account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30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7328847" y="1035363"/>
            <a:ext cx="1136243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1070100" y="2891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42" name="Picture 2" descr="https://lh6.googleusercontent.com/VyG7pZHuZRlhuWzbSWNBh_gYH0BI8udmwqMg5JpvayyasheGhSEgDuvplkVNz-xUB_n6q_UmLTK65bKgSKfOMswPPAwaX-fEUIt1CHEW4P7lMSWwRJi7ghuyRPEWv1i-yXAxv-GQ7yw">
            <a:extLst>
              <a:ext uri="{FF2B5EF4-FFF2-40B4-BE49-F238E27FC236}">
                <a16:creationId xmlns:a16="http://schemas.microsoft.com/office/drawing/2014/main" id="{59947E2D-05AF-4F61-B891-E426742F7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8" y="197039"/>
            <a:ext cx="9188091" cy="4749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2336526" y="199775"/>
            <a:ext cx="5033266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2777318" y="2891125"/>
            <a:ext cx="2224585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266" name="Picture 2" descr="https://lh5.googleusercontent.com/d8-60I_vg-Z9isk-9DKx8pYyqKhPHeZbsi0uzMaXBsr-fQaHB5X38tdvQmSfAJGK-mJgN8SceRWxWmfrGLLQIeNKLcB7rjL5kVTmUcR3bYHvc5xFyX1Jnu8--5Pm8fmVY45qt1rHF-g">
            <a:extLst>
              <a:ext uri="{FF2B5EF4-FFF2-40B4-BE49-F238E27FC236}">
                <a16:creationId xmlns:a16="http://schemas.microsoft.com/office/drawing/2014/main" id="{B70FAC8C-11B8-472B-B2C4-58BB6CE9D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2" y="0"/>
            <a:ext cx="7060798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2388358" y="202850"/>
            <a:ext cx="4189863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290" name="Picture 2" descr="https://lh5.googleusercontent.com/oDijLDhPNJMxkOywECpJS10QXo_mXAjeLcu5LruCBvtf0qsJ063mnUXtr1jmc5gREUUsIs90hTTS1kLh0SMMYIl2HgGVEPZtiwRm6Lu8yGZuwZzIRrSfqPwfnNisbLkDuqvmr88DuH0">
            <a:extLst>
              <a:ext uri="{FF2B5EF4-FFF2-40B4-BE49-F238E27FC236}">
                <a16:creationId xmlns:a16="http://schemas.microsoft.com/office/drawing/2014/main" id="{AA8BE6C9-6A2C-428E-B101-4CC24ED4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0"/>
            <a:ext cx="7875587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780681" y="80044"/>
            <a:ext cx="8520600" cy="6364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Feedback on Real Time</a:t>
            </a:r>
            <a:endParaRPr sz="40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lh6.googleusercontent.com/eOZ3vzEf8UhLkW9FGfX3yiwCNxxgorCevyzTqcUQAqGtdKMlUu6kn_OT049q97a4ci6Zfm3VaarhKS95t-jKQFbcQmwkAMh9RhoYfpo_ECdfZrAlP-4WopRVYXG8tH-TYnusQnYhGk8">
            <a:extLst>
              <a:ext uri="{FF2B5EF4-FFF2-40B4-BE49-F238E27FC236}">
                <a16:creationId xmlns:a16="http://schemas.microsoft.com/office/drawing/2014/main" id="{0076D75D-0BB9-4504-BF4E-012764B1B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23" y="716506"/>
            <a:ext cx="7270750" cy="4426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36626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237</Words>
  <Application>Microsoft Office PowerPoint</Application>
  <PresentationFormat>On-screen Show (16:9)</PresentationFormat>
  <Paragraphs>33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wf_segoe-ui_normal</vt:lpstr>
      <vt:lpstr>Simple Light</vt:lpstr>
      <vt:lpstr>Using Technology for Interactive STEM Applications </vt:lpstr>
      <vt:lpstr>OG Interactive Seminars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Feedback on Real Time</vt:lpstr>
      <vt:lpstr>Games in WeBWork</vt:lpstr>
      <vt:lpstr>Class Achievements</vt:lpstr>
      <vt:lpstr>Individual Achievements</vt:lpstr>
      <vt:lpstr>Guiding in Class, Using I pod-s or tablets</vt:lpstr>
      <vt:lpstr>PowerPoint Presentation</vt:lpstr>
      <vt:lpstr>PowerPoint Presentation</vt:lpstr>
      <vt:lpstr>Using desmos.com online graphing calculator</vt:lpstr>
      <vt:lpstr>PowerPoint Presentation</vt:lpstr>
      <vt:lpstr>PowerPoint Presentation</vt:lpstr>
      <vt:lpstr>PowerPoint Presentation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Technology for Interactive STEM Applications </dc:title>
  <cp:lastModifiedBy>Mingla</cp:lastModifiedBy>
  <cp:revision>4</cp:revision>
  <dcterms:modified xsi:type="dcterms:W3CDTF">2018-09-14T02:53:18Z</dcterms:modified>
</cp:coreProperties>
</file>